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38"/>
  </p:notesMasterIdLst>
  <p:sldIdLst>
    <p:sldId id="324" r:id="rId2"/>
    <p:sldId id="344" r:id="rId3"/>
    <p:sldId id="346" r:id="rId4"/>
    <p:sldId id="345" r:id="rId5"/>
    <p:sldId id="271" r:id="rId6"/>
    <p:sldId id="273" r:id="rId7"/>
    <p:sldId id="269" r:id="rId8"/>
    <p:sldId id="276" r:id="rId9"/>
    <p:sldId id="278" r:id="rId10"/>
    <p:sldId id="274" r:id="rId11"/>
    <p:sldId id="284" r:id="rId12"/>
    <p:sldId id="286" r:id="rId13"/>
    <p:sldId id="282" r:id="rId14"/>
    <p:sldId id="326" r:id="rId15"/>
    <p:sldId id="295" r:id="rId16"/>
    <p:sldId id="289" r:id="rId17"/>
    <p:sldId id="301" r:id="rId18"/>
    <p:sldId id="303" r:id="rId19"/>
    <p:sldId id="299" r:id="rId20"/>
    <p:sldId id="310" r:id="rId21"/>
    <p:sldId id="312" r:id="rId22"/>
    <p:sldId id="308" r:id="rId23"/>
    <p:sldId id="318" r:id="rId24"/>
    <p:sldId id="320" r:id="rId25"/>
    <p:sldId id="316" r:id="rId26"/>
    <p:sldId id="347" r:id="rId27"/>
    <p:sldId id="342" r:id="rId28"/>
    <p:sldId id="343" r:id="rId29"/>
    <p:sldId id="332" r:id="rId30"/>
    <p:sldId id="333" r:id="rId31"/>
    <p:sldId id="338" r:id="rId32"/>
    <p:sldId id="328" r:id="rId33"/>
    <p:sldId id="330" r:id="rId34"/>
    <p:sldId id="331" r:id="rId35"/>
    <p:sldId id="336" r:id="rId36"/>
    <p:sldId id="337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DB031D-67B3-1BEC-DFF0-DDC63AE7F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B5B1E-2996-9D6D-7DE6-32DEE8DFF5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89CDC8-1874-8948-9AC7-61BA619C107A}" type="datetimeFigureOut">
              <a:rPr lang="en-US" altLang="en-US"/>
              <a:pPr>
                <a:defRPr/>
              </a:pPr>
              <a:t>1/30/24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CCD6630-1F37-21E2-9259-D726982D72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CDB678E-6F11-6B58-59D1-AB021A537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F669D-3A0A-137E-29B3-2F32D131E2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3CD31-0297-F8CB-4645-903DAFF1B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AC6E14-5B48-CA41-9BBF-28BE67FAC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1EDC86B4-0D82-7595-B200-FB10E183F8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4E4FC101-4B78-4441-8D58-6996325558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25807B32-DA19-117C-757D-1310FEA2C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0536F4-D1CB-5D41-9D8B-91ED06583AFF}" type="slidenum">
              <a:rPr lang="en-US" altLang="en-US" u="sng" smtClean="0">
                <a:latin typeface="Segoe Script" panose="020B0804020000000003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 u="sng">
              <a:latin typeface="Segoe Script" panose="020B08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999F77-060E-1DC7-A59E-1E6CD4BB2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1B05A2-FF6E-6D55-7084-A2C24467E2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381786-174D-9A9E-1A90-96E6D9BB5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E8919-9E01-384D-BAA4-5630DD117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20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FA05F6-E509-13FE-1991-4B1D70B04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43A996-D597-DD34-7083-655825A0E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D4B3E-D331-5040-3059-324185800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E7ADD-0474-594C-B235-FD9988421B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63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73BBD-B322-5A49-F342-1909ABCED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A2AA48-56E4-F529-A0AB-926D63ED2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08243D-F52D-4F05-08CA-8367DA45D1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057E-164C-ED4F-9057-BB0318A368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747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2B7280-396E-F88E-C746-08202EE11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5F52FD-4549-5E81-EE18-E293DB4EEC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20A739-CA30-E00F-84D8-A32C9CC18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48E7A-BC94-044D-B16E-DEEF976A8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6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D57BC1-8048-274D-DDD8-8BFD46B575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C83467-1C2A-CADA-9085-ABEA523F33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FDBBA5-1D72-41D7-FBE8-8BE31B9D0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857E5-E149-994B-BEE6-CFD3682F8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54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382691-5670-692A-63D4-F873CD3A2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4F38F0-80DE-5FA3-704A-332305398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BE37DC-605F-E8D6-8EE4-CE3EBBE83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77E9-F5E0-4647-80DF-8BA82C4665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63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E0B096-D988-C86F-D783-AC4406D912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EEBD24-C2EC-83F0-EFBD-78CDF795B3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E715A7-7D37-D16E-6950-476B897BA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0FD8-E1AA-C243-9FC0-0F3EDFF46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14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4DC40-482B-99D1-5745-DF6F4CC50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299821-0C32-AF77-AB87-F12491062A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E0973-142B-51F0-C3EF-D63894CFD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DE65-6C97-364D-BB2C-6BEB2209E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02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929BA6-4B60-881C-84E7-AFA8780F6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B7CED8-EB18-D154-725D-092023909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27180-EE85-34B0-A708-8A591B246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4167-0AAA-B242-9300-2A5AD2CEB1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80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2408D3-A96E-0639-2BDF-15668305D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249EE2-18A4-8351-4169-06105DBFD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25C3D6-E7BB-1DA9-2EEE-F498BA6A3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915C3-9205-0744-A8A9-15CB4EA129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42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9D5D86-0C7C-4F15-FE0F-10716F9DF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79260A-9158-181C-DC4C-5D599454D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A81C0D-9D64-903F-585B-7DF7B8585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2EC31-75F1-4140-B639-A132C8134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41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CF45A-0A02-E9EC-4C8B-29AFB349A3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7DFE4B-2998-4764-0186-59AE924E5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57DC9A-BD89-E628-BF87-8C633211D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2DAE0-1165-D342-8AAD-1378F6161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1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1C5C13-D258-3BF1-32BA-4C8FB07A8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A81B5B-30C4-AAB2-9FC2-0D5AC3C9D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4A678-2464-1241-0B3F-8724DCADB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9708D-5258-7F40-9D1F-D7D20D6BE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0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D28C89-C75F-3057-0A87-EE1B0018C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DD1597-9EFB-935D-EDCB-7B86370CE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B73ECE-010D-7BE3-8014-2E2BE7368A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3F6BA2-7B08-18A4-7BA3-E798953ADB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D9C1DE-068C-1761-4EE5-979BC9CFBF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7FB2E9D-84FA-DD4D-BBBB-D417EC779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vtK3esGdG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t3M6scDDz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3juO5oS2g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kRCFr85O6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Dajv6RowvI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335E8mfBA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nNBpizpZk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roast.com/wp-content/uploads/2010/07/hog-roast-balham-will-help-with-your-barn-dance.jpg" TargetMode="External"/><Relationship Id="rId2" Type="http://schemas.openxmlformats.org/officeDocument/2006/relationships/hyperlink" Target="http://www.northcarolinahistor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ityofws.org/.../CityOfWinston-SalemHistory" TargetMode="External"/><Relationship Id="rId4" Type="http://schemas.openxmlformats.org/officeDocument/2006/relationships/hyperlink" Target="http://www.arts.endow.gov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greenerloudoun.wordpress.com/category/events/" TargetMode="External"/><Relationship Id="rId2" Type="http://schemas.openxmlformats.org/officeDocument/2006/relationships/hyperlink" Target="http://themusicsover.wordpres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alamu.com/bol/2006/08/06/john-coltrane-%E2%80%9Cdear-lord%E2%80%9D/" TargetMode="External"/><Relationship Id="rId4" Type="http://schemas.openxmlformats.org/officeDocument/2006/relationships/hyperlink" Target="http://www.arts.endow.gov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og.com/music/Shirley_Caesar" TargetMode="External"/><Relationship Id="rId2" Type="http://schemas.openxmlformats.org/officeDocument/2006/relationships/hyperlink" Target="http://www.gbmnews.com/articles/4073/1/Sharpton-Blasts-Fellow-Clergy-at-Historic-Ecumenical-Service/Page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continental.com/cat/_f.htm" TargetMode="External"/><Relationship Id="rId5" Type="http://schemas.openxmlformats.org/officeDocument/2006/relationships/hyperlink" Target="http://thehoundblog.blogspot.com/2009_05_01_archive.html" TargetMode="External"/><Relationship Id="rId4" Type="http://schemas.openxmlformats.org/officeDocument/2006/relationships/hyperlink" Target="http://www.davidholt.com/photos/doc_watson.html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bP1cTcc8u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FCB8B88-2090-115F-96F1-5B52B823FE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5410200"/>
            <a:ext cx="8805863" cy="533400"/>
          </a:xfrm>
        </p:spPr>
        <p:txBody>
          <a:bodyPr/>
          <a:lstStyle/>
          <a:p>
            <a:pPr eaLnBrk="1" hangingPunct="1"/>
            <a:b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 more information, visit </a:t>
            </a:r>
            <a:r>
              <a:rPr lang="en-US" altLang="en-US" sz="1800">
                <a:solidFill>
                  <a:srgbClr val="FF66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www.carolinamusicways.org</a:t>
            </a:r>
            <a:r>
              <a:rPr lang="en-US" altLang="en-US" sz="1600">
                <a:solidFill>
                  <a:srgbClr val="FF66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br>
              <a:rPr lang="en-US" altLang="en-US" sz="32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en-US" altLang="en-US" sz="3200" b="1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n-US" sz="1800" b="1" u="sng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DF211A14-EA28-F267-ABAF-B9072256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13475"/>
            <a:ext cx="4724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</a:rPr>
              <a:t>                        Carolina Music Ways © 2024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</a:rPr>
              <a:t>                   Credit requested when using this power point</a:t>
            </a:r>
          </a:p>
        </p:txBody>
      </p:sp>
      <p:sp>
        <p:nvSpPr>
          <p:cNvPr id="16388" name="TextBox 3">
            <a:extLst>
              <a:ext uri="{FF2B5EF4-FFF2-40B4-BE49-F238E27FC236}">
                <a16:creationId xmlns:a16="http://schemas.microsoft.com/office/drawing/2014/main" id="{17B8FE69-8ED8-BF0C-216F-879576501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00"/>
            <a:ext cx="7086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</a:t>
            </a:r>
            <a:r>
              <a:rPr lang="en-US" altLang="en-US" sz="2800" b="1">
                <a:latin typeface="Times New Roman" panose="02020603050405020304" pitchFamily="18" charset="0"/>
              </a:rPr>
              <a:t>MUSIC CLASS POWER POINT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                               for the school assembly show </a:t>
            </a:r>
            <a:endParaRPr lang="en-US" altLang="en-US" sz="20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           </a:t>
            </a:r>
          </a:p>
        </p:txBody>
      </p:sp>
      <p:pic>
        <p:nvPicPr>
          <p:cNvPr id="16389" name="Picture 1" descr="logo2015ColorNT.gif">
            <a:extLst>
              <a:ext uri="{FF2B5EF4-FFF2-40B4-BE49-F238E27FC236}">
                <a16:creationId xmlns:a16="http://schemas.microsoft.com/office/drawing/2014/main" id="{6EAFFB30-4944-688B-978A-1081772D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1950"/>
            <a:ext cx="28194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" descr="Carolina-Live Graphic 2017 TIFF.tiff">
            <a:extLst>
              <a:ext uri="{FF2B5EF4-FFF2-40B4-BE49-F238E27FC236}">
                <a16:creationId xmlns:a16="http://schemas.microsoft.com/office/drawing/2014/main" id="{326406E2-39EA-C2F3-5BAE-39F05131B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0960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">
            <a:extLst>
              <a:ext uri="{FF2B5EF4-FFF2-40B4-BE49-F238E27FC236}">
                <a16:creationId xmlns:a16="http://schemas.microsoft.com/office/drawing/2014/main" id="{52129000-37FF-6A3E-9309-05CCC28DA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867400"/>
            <a:ext cx="7450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Do not duplicate or download this PowerPoint or any images herein.</a:t>
            </a:r>
            <a:endParaRPr lang="en-US" altLang="en-U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3">
            <a:extLst>
              <a:ext uri="{FF2B5EF4-FFF2-40B4-BE49-F238E27FC236}">
                <a16:creationId xmlns:a16="http://schemas.microsoft.com/office/drawing/2014/main" id="{36A3FD29-B13F-88E3-3C87-15379E683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91440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eaLnBrk="1" hangingPunct="1">
              <a:buFontTx/>
              <a:buNone/>
            </a:pP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Style: </a:t>
            </a:r>
            <a: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 Time Stringband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Instruments Typically Used: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4" eaLnBrk="1" hangingPunct="1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fiddle, banjo, guitar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Song: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Sail Away Ladies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32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Performed by: 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Strictly Strings band</a:t>
            </a:r>
          </a:p>
          <a:p>
            <a:pPr lvl="4" eaLnBrk="1" hangingPunct="1">
              <a:buFontTx/>
              <a:buNone/>
            </a:pPr>
            <a:endParaRPr lang="en-US" altLang="en-US" sz="24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5602" name="Text Box 4">
            <a:extLst>
              <a:ext uri="{FF2B5EF4-FFF2-40B4-BE49-F238E27FC236}">
                <a16:creationId xmlns:a16="http://schemas.microsoft.com/office/drawing/2014/main" id="{7375B632-98F4-FE84-D8DC-4DB65F16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3" name="Text Box 5">
            <a:extLst>
              <a:ext uri="{FF2B5EF4-FFF2-40B4-BE49-F238E27FC236}">
                <a16:creationId xmlns:a16="http://schemas.microsoft.com/office/drawing/2014/main" id="{4BF0CF18-7DE9-D8FF-5B6B-E448B1D9F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259513"/>
            <a:ext cx="556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 ( Song 2: </a:t>
            </a:r>
            <a:r>
              <a:rPr lang="en-US" altLang="en-US" sz="1400" u="sng">
                <a:hlinkClick r:id="rId2"/>
              </a:rPr>
              <a:t>https://www.youtube.com/watch?v=UvtK3esGdGA</a:t>
            </a:r>
            <a:r>
              <a:rPr lang="en-US" altLang="en-US" sz="1400" u="sng">
                <a:solidFill>
                  <a:srgbClr val="FF0000"/>
                </a:solidFill>
              </a:rPr>
              <a:t>)</a:t>
            </a:r>
            <a:r>
              <a:rPr lang="en-US" altLang="en-US" sz="1400">
                <a:solidFill>
                  <a:srgbClr val="FF0000"/>
                </a:solidFill>
              </a:rPr>
              <a:t> </a:t>
            </a:r>
            <a:r>
              <a:rPr lang="en-US" altLang="en-US" sz="1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E072F054-1580-5F2E-3179-88E233F173A2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"/>
          <a:stretch>
            <a:fillRect/>
          </a:stretch>
        </p:blipFill>
        <p:spPr>
          <a:xfrm>
            <a:off x="0" y="0"/>
            <a:ext cx="9144000" cy="6869113"/>
          </a:xfrm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F60D423C-712B-2DC5-C0DB-E266544C4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0"/>
            <a:ext cx="7086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  The blues became popular in North Carolina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beginning in the 1920s.</a:t>
            </a:r>
            <a:b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Often, bluesmen performed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 in front of tobacco warehouses in</a:t>
            </a:r>
            <a:b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    cities like Durham and Winston- Salem.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t>(Song 3)</a:t>
            </a: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blinboyfuller3">
            <a:extLst>
              <a:ext uri="{FF2B5EF4-FFF2-40B4-BE49-F238E27FC236}">
                <a16:creationId xmlns:a16="http://schemas.microsoft.com/office/drawing/2014/main" id="{B653C2EB-6738-5397-3CAF-EBE13E65BD9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>
            <a:fillRect/>
          </a:stretch>
        </p:blipFill>
        <p:spPr>
          <a:xfrm>
            <a:off x="2767013" y="0"/>
            <a:ext cx="6376987" cy="6858000"/>
          </a:xfrm>
        </p:spPr>
      </p:pic>
      <p:sp>
        <p:nvSpPr>
          <p:cNvPr id="27650" name="Text Box 3">
            <a:extLst>
              <a:ext uri="{FF2B5EF4-FFF2-40B4-BE49-F238E27FC236}">
                <a16:creationId xmlns:a16="http://schemas.microsoft.com/office/drawing/2014/main" id="{CF1894A6-DE9E-591B-971D-13F0DA012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7526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33DB2F9C-2D96-1BA9-304C-ECDBEA2A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22860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Famous North Carolina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Musician: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 sz="4400">
                <a:latin typeface="Times New Roman" panose="02020603050405020304" pitchFamily="18" charset="0"/>
              </a:rPr>
              <a:t>Blind Boy Fuller</a:t>
            </a:r>
            <a:br>
              <a:rPr lang="en-US" altLang="en-US" sz="4400">
                <a:latin typeface="Times New Roman" panose="02020603050405020304" pitchFamily="18" charset="0"/>
              </a:rPr>
            </a:br>
            <a:r>
              <a:rPr lang="en-US" altLang="en-US" sz="2400">
                <a:latin typeface="Times New Roman" panose="02020603050405020304" pitchFamily="18" charset="0"/>
              </a:rPr>
              <a:t>(1907–1941)</a:t>
            </a: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596CABA1-D3A6-A26E-AE40-15B7AC442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35713"/>
            <a:ext cx="1595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 (Song 3)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69BDCE4-6F1D-F326-C3DD-7DE2CC04B3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609600"/>
          </a:xfrm>
        </p:spPr>
        <p:txBody>
          <a:bodyPr/>
          <a:lstStyle/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Style: </a:t>
            </a:r>
            <a: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Piedmont Blues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4EB6779C-DDFA-0278-DD8D-5CB8AD78B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91440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Instruments Typically Used: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4" eaLnBrk="1" hangingPunct="1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guitar, harmonica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Song</a:t>
            </a:r>
            <a:r>
              <a:rPr lang="en-US" altLang="en-US" sz="3200">
                <a:ea typeface="ＭＳ Ｐゴシック" panose="020B0600070205080204" pitchFamily="34" charset="-128"/>
              </a:rPr>
              <a:t>: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Walking My Troubles Away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32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Performed by: 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Blind Boy Fuller </a:t>
            </a:r>
          </a:p>
          <a:p>
            <a:pPr lvl="4" eaLnBrk="1" hangingPunct="1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                    </a:t>
            </a:r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B82F2359-264A-0A97-2FB9-6C6268973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B4D0A686-9DBB-3932-0532-C12E20418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4999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(Song 3: </a:t>
            </a:r>
            <a:r>
              <a:rPr lang="en-US" altLang="en-US" sz="1400" u="sng">
                <a:solidFill>
                  <a:srgbClr val="FF0000"/>
                </a:solidFill>
                <a:hlinkClick r:id="rId2"/>
              </a:rPr>
              <a:t>https://www.youtube.com/watch?v=Ht3M6scDDzs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image">
            <a:extLst>
              <a:ext uri="{FF2B5EF4-FFF2-40B4-BE49-F238E27FC236}">
                <a16:creationId xmlns:a16="http://schemas.microsoft.com/office/drawing/2014/main" id="{287B0CB0-CC2B-359C-9108-9F88A48A6431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04800"/>
            <a:ext cx="4360863" cy="5257800"/>
          </a:xfrm>
        </p:spPr>
      </p:pic>
      <p:pic>
        <p:nvPicPr>
          <p:cNvPr id="29698" name="Picture 7" descr="image-1">
            <a:extLst>
              <a:ext uri="{FF2B5EF4-FFF2-40B4-BE49-F238E27FC236}">
                <a16:creationId xmlns:a16="http://schemas.microsoft.com/office/drawing/2014/main" id="{68E6CEA9-0DDF-8264-3515-019ADB34F36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04800"/>
            <a:ext cx="4537075" cy="5257800"/>
          </a:xfrm>
        </p:spPr>
      </p:pic>
      <p:sp>
        <p:nvSpPr>
          <p:cNvPr id="29699" name="Text Box 10">
            <a:extLst>
              <a:ext uri="{FF2B5EF4-FFF2-40B4-BE49-F238E27FC236}">
                <a16:creationId xmlns:a16="http://schemas.microsoft.com/office/drawing/2014/main" id="{5946F777-9294-DA68-22E5-810E3EB5C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912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Beginning in the 1920s, jazz became popular in this state. Above, </a:t>
            </a:r>
            <a:r>
              <a:rPr lang="ja-JP" altLang="en-US" sz="2000">
                <a:latin typeface="Times New Roman" panose="02020603050405020304" pitchFamily="18" charset="0"/>
              </a:rPr>
              <a:t>“</a:t>
            </a:r>
            <a:r>
              <a:rPr lang="en-US" altLang="ja-JP" sz="2000">
                <a:latin typeface="Times New Roman" panose="02020603050405020304" pitchFamily="18" charset="0"/>
              </a:rPr>
              <a:t>Harding</a:t>
            </a:r>
            <a:r>
              <a:rPr lang="ja-JP" altLang="en-US" sz="2000">
                <a:latin typeface="Times New Roman" panose="02020603050405020304" pitchFamily="18" charset="0"/>
              </a:rPr>
              <a:t>’</a:t>
            </a:r>
            <a:r>
              <a:rPr lang="en-US" altLang="ja-JP" sz="2000">
                <a:latin typeface="Times New Roman" panose="02020603050405020304" pitchFamily="18" charset="0"/>
              </a:rPr>
              <a:t>s Camel City Orchestra</a:t>
            </a:r>
            <a:r>
              <a:rPr lang="ja-JP" altLang="en-US" sz="2000">
                <a:latin typeface="Times New Roman" panose="02020603050405020304" pitchFamily="18" charset="0"/>
              </a:rPr>
              <a:t>”</a:t>
            </a:r>
            <a:r>
              <a:rPr lang="en-US" altLang="ja-JP" sz="2000">
                <a:latin typeface="Times New Roman" panose="02020603050405020304" pitchFamily="18" charset="0"/>
              </a:rPr>
              <a:t> performs at Pythian Hall in downtown Winston-Salem.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9700" name="Text Box 12">
            <a:extLst>
              <a:ext uri="{FF2B5EF4-FFF2-40B4-BE49-F238E27FC236}">
                <a16:creationId xmlns:a16="http://schemas.microsoft.com/office/drawing/2014/main" id="{D7422C26-16B0-ECA3-3B5E-1CA3847C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400800"/>
            <a:ext cx="2514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(</a:t>
            </a:r>
            <a:r>
              <a:rPr lang="en-US" altLang="en-US" sz="1400">
                <a:latin typeface="Times New Roman" panose="02020603050405020304" pitchFamily="18" charset="0"/>
              </a:rPr>
              <a:t>Song 4</a:t>
            </a:r>
            <a:r>
              <a:rPr lang="en-US" altLang="en-US" sz="1600">
                <a:latin typeface="Times New Roman" panose="02020603050405020304" pitchFamily="18" charset="0"/>
              </a:rPr>
              <a:t>)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john coltrane">
            <a:extLst>
              <a:ext uri="{FF2B5EF4-FFF2-40B4-BE49-F238E27FC236}">
                <a16:creationId xmlns:a16="http://schemas.microsoft.com/office/drawing/2014/main" id="{B2492E58-E520-08E2-B21F-BCFA501BAC50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B18EF572-0C96-BBFC-EBC8-BFD85052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5791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Famous North Carolina Musician:         	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John Coltrane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(1926–1967)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171FC2AC-8892-7845-42AE-C61796156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72200"/>
            <a:ext cx="80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t>(Song 4)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>
            <a:extLst>
              <a:ext uri="{FF2B5EF4-FFF2-40B4-BE49-F238E27FC236}">
                <a16:creationId xmlns:a16="http://schemas.microsoft.com/office/drawing/2014/main" id="{12CDDAFB-468D-C6C9-4FB3-CE58BEBA5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6" name="Text Box 5">
            <a:extLst>
              <a:ext uri="{FF2B5EF4-FFF2-40B4-BE49-F238E27FC236}">
                <a16:creationId xmlns:a16="http://schemas.microsoft.com/office/drawing/2014/main" id="{E88980D7-8F86-F2FE-2EF6-15B73C869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6259513"/>
            <a:ext cx="490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 (Song 4: </a:t>
            </a:r>
            <a:r>
              <a:rPr lang="en-US" altLang="en-US" sz="1400">
                <a:solidFill>
                  <a:srgbClr val="FF0000"/>
                </a:solidFill>
                <a:hlinkClick r:id="rId2"/>
              </a:rPr>
              <a:t>https://www.youtube.com/watch?v=03juO5oS2gg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31747" name="Text Box 7">
            <a:extLst>
              <a:ext uri="{FF2B5EF4-FFF2-40B4-BE49-F238E27FC236}">
                <a16:creationId xmlns:a16="http://schemas.microsoft.com/office/drawing/2014/main" id="{B31E07B6-F0F3-C9C9-22FF-B7782AA8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28800"/>
            <a:ext cx="8534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                  </a:t>
            </a:r>
            <a:r>
              <a:rPr lang="en-US" altLang="en-US">
                <a:latin typeface="Times New Roman" panose="02020603050405020304" pitchFamily="18" charset="0"/>
              </a:rPr>
              <a:t>Music Style: </a:t>
            </a:r>
            <a:r>
              <a:rPr lang="en-US" altLang="en-US" b="1" u="sng">
                <a:latin typeface="Times New Roman" panose="02020603050405020304" pitchFamily="18" charset="0"/>
              </a:rPr>
              <a:t>Jazz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		  Instruments Typically Used</a:t>
            </a:r>
            <a:r>
              <a:rPr lang="en-US" altLang="en-US" b="1">
                <a:latin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                  sax, drums, trumpet, bass, piano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                  Song: </a:t>
            </a:r>
            <a:r>
              <a:rPr lang="ja-JP" altLang="en-US" b="1">
                <a:latin typeface="Times New Roman" panose="02020603050405020304" pitchFamily="18" charset="0"/>
              </a:rPr>
              <a:t>“</a:t>
            </a:r>
            <a:r>
              <a:rPr lang="en-US" altLang="ja-JP" b="1">
                <a:latin typeface="Times New Roman" panose="02020603050405020304" pitchFamily="18" charset="0"/>
              </a:rPr>
              <a:t>Impressions</a:t>
            </a:r>
            <a:r>
              <a:rPr lang="ja-JP" altLang="en-US" b="1">
                <a:latin typeface="Times New Roman" panose="02020603050405020304" pitchFamily="18" charset="0"/>
              </a:rPr>
              <a:t>”</a:t>
            </a:r>
            <a:endParaRPr lang="en-US" altLang="ja-JP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		  Performed by: </a:t>
            </a:r>
            <a:r>
              <a:rPr lang="en-US" altLang="en-US" b="1">
                <a:latin typeface="Times New Roman" panose="02020603050405020304" pitchFamily="18" charset="0"/>
              </a:rPr>
              <a:t>John Coltrane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ospel chior">
            <a:extLst>
              <a:ext uri="{FF2B5EF4-FFF2-40B4-BE49-F238E27FC236}">
                <a16:creationId xmlns:a16="http://schemas.microsoft.com/office/drawing/2014/main" id="{36DDAC64-3DB6-1DE9-0ADD-1FB61CF277B8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b="10040"/>
          <a:stretch>
            <a:fillRect/>
          </a:stretch>
        </p:blipFill>
        <p:spPr>
          <a:xfrm>
            <a:off x="0" y="0"/>
            <a:ext cx="6110288" cy="6858000"/>
          </a:xfrm>
        </p:spPr>
      </p:pic>
      <p:sp>
        <p:nvSpPr>
          <p:cNvPr id="32770" name="Text Box 3">
            <a:extLst>
              <a:ext uri="{FF2B5EF4-FFF2-40B4-BE49-F238E27FC236}">
                <a16:creationId xmlns:a16="http://schemas.microsoft.com/office/drawing/2014/main" id="{4338FFE1-2E98-EAB6-0BD9-5CEB45902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57325"/>
            <a:ext cx="2667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Beginning in the 1920s, gospel</a:t>
            </a:r>
            <a:r>
              <a:rPr lang="en-US" altLang="en-US" sz="4400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became popular here and was sung in churches.</a:t>
            </a:r>
          </a:p>
        </p:txBody>
      </p:sp>
      <p:sp>
        <p:nvSpPr>
          <p:cNvPr id="32771" name="Text Box 4">
            <a:extLst>
              <a:ext uri="{FF2B5EF4-FFF2-40B4-BE49-F238E27FC236}">
                <a16:creationId xmlns:a16="http://schemas.microsoft.com/office/drawing/2014/main" id="{4ADEC2E5-915E-05F5-AA3A-2EC305577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6183313"/>
            <a:ext cx="903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</a:t>
            </a:r>
            <a:r>
              <a:rPr lang="en-US" altLang="en-US" sz="1400">
                <a:latin typeface="Times New Roman" panose="02020603050405020304" pitchFamily="18" charset="0"/>
              </a:rPr>
              <a:t> (Song 5)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hirley caesar black and white">
            <a:extLst>
              <a:ext uri="{FF2B5EF4-FFF2-40B4-BE49-F238E27FC236}">
                <a16:creationId xmlns:a16="http://schemas.microsoft.com/office/drawing/2014/main" id="{01B74836-783E-9182-EE1B-577B397A9E4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52943">
            <a:off x="533400" y="381000"/>
            <a:ext cx="5648325" cy="6019800"/>
          </a:xfrm>
        </p:spPr>
      </p:pic>
      <p:sp>
        <p:nvSpPr>
          <p:cNvPr id="33794" name="Text Box 3">
            <a:extLst>
              <a:ext uri="{FF2B5EF4-FFF2-40B4-BE49-F238E27FC236}">
                <a16:creationId xmlns:a16="http://schemas.microsoft.com/office/drawing/2014/main" id="{9B777F2A-C715-A540-B44E-30F956D1A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676400"/>
            <a:ext cx="2819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Famous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North Carolina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Musician: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</a:rPr>
              <a:t>Shirley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latin typeface="Times New Roman" panose="02020603050405020304" pitchFamily="18" charset="0"/>
              </a:rPr>
              <a:t>Caesar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(1938 -      )</a:t>
            </a:r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28758D39-275C-AE97-13F2-7AFD8C57C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245225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(Song 5)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46C16AFB-5821-E44A-B494-368F40C58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685800"/>
          </a:xfrm>
        </p:spPr>
        <p:txBody>
          <a:bodyPr/>
          <a:lstStyle/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Style: </a:t>
            </a:r>
            <a: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Gospel</a:t>
            </a:r>
            <a:b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4818" name="Text Box 3">
            <a:extLst>
              <a:ext uri="{FF2B5EF4-FFF2-40B4-BE49-F238E27FC236}">
                <a16:creationId xmlns:a16="http://schemas.microsoft.com/office/drawing/2014/main" id="{A7FCF944-D193-6101-BBF5-CCC60DAF4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0800"/>
            <a:ext cx="9144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                  </a:t>
            </a:r>
            <a:r>
              <a:rPr lang="en-US" altLang="en-US">
                <a:latin typeface="Times New Roman" panose="02020603050405020304" pitchFamily="18" charset="0"/>
              </a:rPr>
              <a:t>Instruments Typically Used</a:t>
            </a:r>
            <a:r>
              <a:rPr lang="en-US" altLang="en-US" b="1">
                <a:latin typeface="Times New Roman" panose="02020603050405020304" pitchFamily="18" charset="0"/>
              </a:rPr>
              <a:t>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                         vocals, piano, organ				</a:t>
            </a:r>
            <a:r>
              <a:rPr lang="en-US" altLang="en-US">
                <a:latin typeface="Times New Roman" panose="02020603050405020304" pitchFamily="18" charset="0"/>
              </a:rPr>
              <a:t>Song: </a:t>
            </a:r>
            <a:r>
              <a:rPr lang="ja-JP" altLang="en-US" b="1">
                <a:latin typeface="Times New Roman" panose="02020603050405020304" pitchFamily="18" charset="0"/>
              </a:rPr>
              <a:t>“</a:t>
            </a:r>
            <a:r>
              <a:rPr lang="en-US" altLang="ja-JP" b="1">
                <a:latin typeface="Times New Roman" panose="02020603050405020304" pitchFamily="18" charset="0"/>
              </a:rPr>
              <a:t>This Litle Light of Mine</a:t>
            </a:r>
            <a:r>
              <a:rPr lang="ja-JP" altLang="en-US" b="1">
                <a:latin typeface="Times New Roman" panose="02020603050405020304" pitchFamily="18" charset="0"/>
              </a:rPr>
              <a:t>”</a:t>
            </a:r>
            <a:endParaRPr lang="en-US" altLang="ja-JP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                Performed by: 100 Voices of Gospel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4C7B3CF9-C5EE-19A0-8A45-F1AEE8401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Text Box 5">
            <a:extLst>
              <a:ext uri="{FF2B5EF4-FFF2-40B4-BE49-F238E27FC236}">
                <a16:creationId xmlns:a16="http://schemas.microsoft.com/office/drawing/2014/main" id="{A659E400-CD9C-415A-C5D0-82D67BEA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59513"/>
            <a:ext cx="505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  (Song 5: </a:t>
            </a:r>
            <a:r>
              <a:rPr lang="en-US" altLang="en-US" sz="1400">
                <a:solidFill>
                  <a:srgbClr val="FF0000"/>
                </a:solidFill>
                <a:hlinkClick r:id="rId2"/>
              </a:rPr>
              <a:t>https://www.youtube.com/watch?v=8kRCFr85O6M</a:t>
            </a:r>
            <a:r>
              <a:rPr lang="en-US" altLang="en-US" sz="1400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4B36901E-0C73-B175-AD99-A5851831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bluegrass festival">
            <a:extLst>
              <a:ext uri="{FF2B5EF4-FFF2-40B4-BE49-F238E27FC236}">
                <a16:creationId xmlns:a16="http://schemas.microsoft.com/office/drawing/2014/main" id="{EA8553FC-ED41-6078-2A2B-30A097BC3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7" b="14035"/>
          <a:stretch>
            <a:fillRect/>
          </a:stretch>
        </p:blipFill>
        <p:spPr bwMode="auto">
          <a:xfrm>
            <a:off x="685800" y="0"/>
            <a:ext cx="7924800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4">
            <a:extLst>
              <a:ext uri="{FF2B5EF4-FFF2-40B4-BE49-F238E27FC236}">
                <a16:creationId xmlns:a16="http://schemas.microsoft.com/office/drawing/2014/main" id="{5CD0D29F-BF0E-47BD-9DE2-4E5556631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5791200"/>
            <a:ext cx="9067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</a:t>
            </a:r>
            <a:r>
              <a:rPr lang="en-US" altLang="en-US" sz="2800">
                <a:latin typeface="Times New Roman" panose="02020603050405020304" pitchFamily="18" charset="0"/>
              </a:rPr>
              <a:t>In the 1940s, bluegrass became popular here and bluegrass   festivals held contests for adults and children. </a:t>
            </a:r>
            <a:r>
              <a:rPr lang="en-US" altLang="en-US" sz="1400"/>
              <a:t>(</a:t>
            </a:r>
            <a:r>
              <a:rPr lang="en-US" altLang="en-US" sz="1400">
                <a:latin typeface="Times New Roman" panose="02020603050405020304" pitchFamily="18" charset="0"/>
              </a:rPr>
              <a:t>Song 6</a:t>
            </a:r>
            <a:r>
              <a:rPr lang="en-US" altLang="en-US" sz="1400"/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DocWatson 2">
            <a:extLst>
              <a:ext uri="{FF2B5EF4-FFF2-40B4-BE49-F238E27FC236}">
                <a16:creationId xmlns:a16="http://schemas.microsoft.com/office/drawing/2014/main" id="{01195B61-9E75-B85F-3E50-5E4DD02C6EE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0813"/>
            <a:ext cx="6629400" cy="6557962"/>
          </a:xfrm>
        </p:spPr>
      </p:pic>
      <p:sp>
        <p:nvSpPr>
          <p:cNvPr id="36866" name="Text Box 3">
            <a:extLst>
              <a:ext uri="{FF2B5EF4-FFF2-40B4-BE49-F238E27FC236}">
                <a16:creationId xmlns:a16="http://schemas.microsoft.com/office/drawing/2014/main" id="{4EC0A425-73BB-C72C-713A-C34AF9E5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789113"/>
            <a:ext cx="2667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Famous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North Carolina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Musician: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Doc Watson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(1923–2012)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01B098B9-6B17-05A3-5368-A643ADF7A530}"/>
              </a:ext>
            </a:extLst>
          </p:cNvPr>
          <p:cNvSpPr txBox="1">
            <a:spLocks noChangeArrowheads="1"/>
          </p:cNvSpPr>
          <p:nvPr/>
        </p:nvSpPr>
        <p:spPr bwMode="auto">
          <a:xfrm rot="10837739" flipV="1">
            <a:off x="7086600" y="6094413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</a:t>
            </a:r>
            <a:r>
              <a:rPr lang="en-US" altLang="en-US" sz="1400">
                <a:latin typeface="Times New Roman" panose="02020603050405020304" pitchFamily="18" charset="0"/>
              </a:rPr>
              <a:t>(Song 6)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>
            <a:extLst>
              <a:ext uri="{FF2B5EF4-FFF2-40B4-BE49-F238E27FC236}">
                <a16:creationId xmlns:a16="http://schemas.microsoft.com/office/drawing/2014/main" id="{A3A6F3C0-4794-BB1B-D7B2-082045558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8800"/>
            <a:ext cx="9144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                  Music Style: </a:t>
            </a:r>
            <a:r>
              <a:rPr lang="en-US" altLang="en-US" b="1" u="sng">
                <a:latin typeface="Times New Roman" panose="02020603050405020304" pitchFamily="18" charset="0"/>
              </a:rPr>
              <a:t>Bluegrass</a:t>
            </a: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                  Instruments Typically Used:</a:t>
            </a:r>
            <a:r>
              <a:rPr lang="en-US" altLang="en-US" b="1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                          guitar, banjo, fiddle,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        mandolin, upright bass</a:t>
            </a:r>
            <a:endParaRPr lang="en-US" altLang="en-US">
              <a:latin typeface="Times New Roman" panose="02020603050405020304" pitchFamily="18" charset="0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Song: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Crawdad Song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32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                  Performed by: </a:t>
            </a:r>
            <a:r>
              <a:rPr lang="en-US" altLang="en-US" b="1">
                <a:latin typeface="Times New Roman" panose="02020603050405020304" pitchFamily="18" charset="0"/>
              </a:rPr>
              <a:t>Doc Watson </a:t>
            </a:r>
            <a:r>
              <a:rPr lang="en-US" altLang="en-US" sz="2400" b="1">
                <a:latin typeface="Times New Roman" panose="02020603050405020304" pitchFamily="18" charset="0"/>
              </a:rPr>
              <a:t>and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                                       Clarence Ashley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       </a:t>
            </a:r>
          </a:p>
        </p:txBody>
      </p:sp>
      <p:sp>
        <p:nvSpPr>
          <p:cNvPr id="37890" name="Text Box 4">
            <a:extLst>
              <a:ext uri="{FF2B5EF4-FFF2-40B4-BE49-F238E27FC236}">
                <a16:creationId xmlns:a16="http://schemas.microsoft.com/office/drawing/2014/main" id="{1B5F0B52-A9A7-475F-9A8F-2F40EAA6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28198415-DDEA-1AD7-FC17-0481E514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259513"/>
            <a:ext cx="4864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 (Song 6:</a:t>
            </a:r>
            <a:r>
              <a:rPr lang="en-US" altLang="en-US" sz="1400" u="sng">
                <a:solidFill>
                  <a:srgbClr val="FF0000"/>
                </a:solidFill>
                <a:hlinkClick r:id="rId2"/>
              </a:rPr>
              <a:t>https://www.youtube.com/watch?v=fDajv6RowvI</a:t>
            </a:r>
            <a:r>
              <a:rPr lang="en-US" altLang="en-US" sz="1400">
                <a:solidFill>
                  <a:srgbClr val="FF0000"/>
                </a:solidFill>
              </a:rPr>
              <a:t>)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od fashioned radio">
            <a:extLst>
              <a:ext uri="{FF2B5EF4-FFF2-40B4-BE49-F238E27FC236}">
                <a16:creationId xmlns:a16="http://schemas.microsoft.com/office/drawing/2014/main" id="{F3479EC9-7FAF-DCE5-12F7-524EE0E7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95650"/>
            <a:ext cx="4876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 descr="5 royales record">
            <a:extLst>
              <a:ext uri="{FF2B5EF4-FFF2-40B4-BE49-F238E27FC236}">
                <a16:creationId xmlns:a16="http://schemas.microsoft.com/office/drawing/2014/main" id="{0A6DA3D5-30F6-2199-08C4-1549334E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886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>
            <a:extLst>
              <a:ext uri="{FF2B5EF4-FFF2-40B4-BE49-F238E27FC236}">
                <a16:creationId xmlns:a16="http://schemas.microsoft.com/office/drawing/2014/main" id="{B1EE8FA4-89A4-DB7E-9CDB-E1DE3967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874713"/>
            <a:ext cx="1692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B8ECC53-68D3-49C0-C71A-E0A9E003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0188"/>
            <a:ext cx="44958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R&amp;B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became popular here in the 1950s on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records, radio, jukeboxes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and at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music clubs.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BE7B1D5-15E9-2AFD-B04E-3F312D2D4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6107113"/>
            <a:ext cx="808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(Song 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five royales">
            <a:extLst>
              <a:ext uri="{FF2B5EF4-FFF2-40B4-BE49-F238E27FC236}">
                <a16:creationId xmlns:a16="http://schemas.microsoft.com/office/drawing/2014/main" id="{DB8392C4-8746-0D20-300B-EC297737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 b="10080"/>
          <a:stretch>
            <a:fillRect/>
          </a:stretch>
        </p:blipFill>
        <p:spPr bwMode="auto">
          <a:xfrm>
            <a:off x="0" y="0"/>
            <a:ext cx="693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>
            <a:extLst>
              <a:ext uri="{FF2B5EF4-FFF2-40B4-BE49-F238E27FC236}">
                <a16:creationId xmlns:a16="http://schemas.microsoft.com/office/drawing/2014/main" id="{376133AD-766E-8CDD-8D89-E5DE1A043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143000"/>
            <a:ext cx="2286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Famous North Carolina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Group:      </a:t>
            </a:r>
            <a:r>
              <a:rPr lang="ja-JP" altLang="en-US" b="1">
                <a:latin typeface="Times New Roman" panose="02020603050405020304" pitchFamily="18" charset="0"/>
              </a:rPr>
              <a:t>“</a:t>
            </a:r>
            <a:r>
              <a:rPr lang="en-US" altLang="ja-JP" b="1">
                <a:latin typeface="Times New Roman" panose="02020603050405020304" pitchFamily="18" charset="0"/>
              </a:rPr>
              <a:t>5</a:t>
            </a:r>
            <a:r>
              <a:rPr lang="ja-JP" altLang="en-US" b="1">
                <a:latin typeface="Times New Roman" panose="02020603050405020304" pitchFamily="18" charset="0"/>
              </a:rPr>
              <a:t>”</a:t>
            </a:r>
            <a:r>
              <a:rPr lang="en-US" altLang="ja-JP" b="1">
                <a:latin typeface="Times New Roman" panose="02020603050405020304" pitchFamily="18" charset="0"/>
              </a:rPr>
              <a:t> Royales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(performed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1952 –1965)</a:t>
            </a:r>
          </a:p>
        </p:txBody>
      </p:sp>
      <p:sp>
        <p:nvSpPr>
          <p:cNvPr id="39939" name="Text Box 4">
            <a:extLst>
              <a:ext uri="{FF2B5EF4-FFF2-40B4-BE49-F238E27FC236}">
                <a16:creationId xmlns:a16="http://schemas.microsoft.com/office/drawing/2014/main" id="{646D66FA-1228-E9E2-02BD-3E23433F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030913"/>
            <a:ext cx="808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(Song 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A5F4AFBC-8D88-65D4-3518-8DB4A83A2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eaLnBrk="1" hangingPunct="1">
              <a:buFontTx/>
              <a:buNone/>
            </a:pP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Style: </a:t>
            </a:r>
            <a: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Rhythm and Blues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Instruments Typically Used</a:t>
            </a:r>
            <a:r>
              <a:rPr lang="en-US" altLang="en-US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vocals, drums,      	    bass, guitar, piano, trumpets, sax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Song</a:t>
            </a:r>
            <a:r>
              <a:rPr lang="en-US" altLang="en-US" sz="3200">
                <a:ea typeface="ＭＳ Ｐゴシック" panose="020B0600070205080204" pitchFamily="34" charset="-128"/>
              </a:rPr>
              <a:t>: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Dedicated to the One I Love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32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Performed by: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Royales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0962" name="Text Box 4">
            <a:extLst>
              <a:ext uri="{FF2B5EF4-FFF2-40B4-BE49-F238E27FC236}">
                <a16:creationId xmlns:a16="http://schemas.microsoft.com/office/drawing/2014/main" id="{14DAEF80-7846-F4C4-40FE-9A22280CC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63" name="Text Box 5">
            <a:extLst>
              <a:ext uri="{FF2B5EF4-FFF2-40B4-BE49-F238E27FC236}">
                <a16:creationId xmlns:a16="http://schemas.microsoft.com/office/drawing/2014/main" id="{9B415E82-654E-84A8-B59A-9C9F434A8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59513"/>
            <a:ext cx="498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(Song 7: </a:t>
            </a:r>
            <a:r>
              <a:rPr lang="en-US" altLang="en-US" sz="1400" u="sng">
                <a:solidFill>
                  <a:srgbClr val="FF0000"/>
                </a:solidFill>
                <a:hlinkClick r:id="rId2"/>
              </a:rPr>
              <a:t>https://www.youtube.com/watch?v=y335E8mfBAU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 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>
            <a:extLst>
              <a:ext uri="{FF2B5EF4-FFF2-40B4-BE49-F238E27FC236}">
                <a16:creationId xmlns:a16="http://schemas.microsoft.com/office/drawing/2014/main" id="{7CDBB9D9-1675-CF0A-FA17-36F8EADD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9342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4">
            <a:extLst>
              <a:ext uri="{FF2B5EF4-FFF2-40B4-BE49-F238E27FC236}">
                <a16:creationId xmlns:a16="http://schemas.microsoft.com/office/drawing/2014/main" id="{CBBADD8C-E1EE-68DC-FC76-AD954BDE4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53000"/>
            <a:ext cx="58277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During the 1960s, some R&amp;B songs expressed yearning for equality and freedom, and people sang these songs at Civil Rights marches.</a:t>
            </a:r>
          </a:p>
        </p:txBody>
      </p:sp>
      <p:sp>
        <p:nvSpPr>
          <p:cNvPr id="41987" name="TextBox 6">
            <a:extLst>
              <a:ext uri="{FF2B5EF4-FFF2-40B4-BE49-F238E27FC236}">
                <a16:creationId xmlns:a16="http://schemas.microsoft.com/office/drawing/2014/main" id="{70B86C3C-9BE3-EC6C-8856-3B367F774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152400"/>
            <a:ext cx="193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1963 March on Washington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>
            <a:extLst>
              <a:ext uri="{FF2B5EF4-FFF2-40B4-BE49-F238E27FC236}">
                <a16:creationId xmlns:a16="http://schemas.microsoft.com/office/drawing/2014/main" id="{C448F829-8647-642D-9B4C-E524EEEB4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7526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0" name="Text Box 4">
            <a:extLst>
              <a:ext uri="{FF2B5EF4-FFF2-40B4-BE49-F238E27FC236}">
                <a16:creationId xmlns:a16="http://schemas.microsoft.com/office/drawing/2014/main" id="{7AF11116-D305-EF17-0211-DA4FCB22F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257800"/>
            <a:ext cx="7239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Famous NC Musician: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Nina Simone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(1933 – 2003)</a:t>
            </a:r>
          </a:p>
        </p:txBody>
      </p:sp>
      <p:pic>
        <p:nvPicPr>
          <p:cNvPr id="43011" name="Content Placeholder 6">
            <a:extLst>
              <a:ext uri="{FF2B5EF4-FFF2-40B4-BE49-F238E27FC236}">
                <a16:creationId xmlns:a16="http://schemas.microsoft.com/office/drawing/2014/main" id="{74F8A29A-E835-DB48-CF61-6E0065A7AD3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r="10622"/>
          <a:stretch>
            <a:fillRect/>
          </a:stretch>
        </p:blipFill>
        <p:spPr>
          <a:xfrm>
            <a:off x="1143000" y="228600"/>
            <a:ext cx="7096125" cy="5045075"/>
          </a:xfrm>
        </p:spPr>
      </p:pic>
      <p:sp>
        <p:nvSpPr>
          <p:cNvPr id="43012" name="TextBox 1">
            <a:extLst>
              <a:ext uri="{FF2B5EF4-FFF2-40B4-BE49-F238E27FC236}">
                <a16:creationId xmlns:a16="http://schemas.microsoft.com/office/drawing/2014/main" id="{257957B9-D6B1-91C3-C220-A3932560B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48400"/>
            <a:ext cx="1630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(Alternative song 7)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>
            <a:extLst>
              <a:ext uri="{FF2B5EF4-FFF2-40B4-BE49-F238E27FC236}">
                <a16:creationId xmlns:a16="http://schemas.microsoft.com/office/drawing/2014/main" id="{01EDFA06-0A2B-BCCC-BA1F-5AE40CD2F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066800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eaLnBrk="1" hangingPunct="1">
              <a:buFontTx/>
              <a:buNone/>
            </a:pP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Style: </a:t>
            </a:r>
            <a: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R&amp;B Civil Rights Music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Instruments Typically Used: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vocals, piano,      	    bass, guitar, drums, trumpets, sax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Song</a:t>
            </a:r>
            <a:r>
              <a:rPr lang="en-US" altLang="en-US" sz="3200">
                <a:ea typeface="ＭＳ Ｐゴシック" panose="020B0600070205080204" pitchFamily="34" charset="-128"/>
              </a:rPr>
              <a:t>:   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 Wish I Knew How It </a:t>
            </a:r>
          </a:p>
          <a:p>
            <a:pPr lvl="4" algn="ctr" eaLnBrk="1" hangingPunct="1">
              <a:buFontTx/>
              <a:buNone/>
            </a:pP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Would Feel To Be Free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32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Performed by: 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Nina Simone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45058" name="Text Box 4">
            <a:extLst>
              <a:ext uri="{FF2B5EF4-FFF2-40B4-BE49-F238E27FC236}">
                <a16:creationId xmlns:a16="http://schemas.microsoft.com/office/drawing/2014/main" id="{BC010AE0-2FD7-1E33-D4D7-7A6795683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59" name="Text Box 5">
            <a:extLst>
              <a:ext uri="{FF2B5EF4-FFF2-40B4-BE49-F238E27FC236}">
                <a16:creationId xmlns:a16="http://schemas.microsoft.com/office/drawing/2014/main" id="{48C95D6F-9779-C987-CD52-7670F61CD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6259513"/>
            <a:ext cx="5567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(Alternative song 7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  <a:hlinkClick r:id="rId2"/>
              </a:rPr>
              <a:t>: </a:t>
            </a:r>
            <a:r>
              <a:rPr lang="en-US" altLang="en-US" sz="1400">
                <a:solidFill>
                  <a:srgbClr val="FF0000"/>
                </a:solidFill>
                <a:hlinkClick r:id="rId2"/>
              </a:rPr>
              <a:t>https://www.youtube.com/watch?v=inNBpizpZkE</a:t>
            </a: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 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AF566087-EEE4-02EE-D55E-EDB5FD478C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Similarities and Differences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9FF3954B-C169-DE4D-AA68-08498E414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Moravian Brass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  <a:endParaRPr lang="en-US" altLang="en-US" sz="18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brass instruments also commonly used in jazz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differences: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unlike jazz, this has major scale, no syncopation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u="sng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8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Jazz:</a:t>
            </a:r>
            <a:endParaRPr lang="en-US" altLang="en-US" sz="18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has blues influences, blues scale often used; instrumental solos common, like in bluegrass</a:t>
            </a:r>
            <a:endParaRPr lang="en-US" altLang="en-US" sz="1800" u="sng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more syncopation than Moravian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8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Old-Time Stringband:</a:t>
            </a:r>
            <a:endParaRPr lang="en-US" altLang="en-US" sz="1800" u="sng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it has African-American influences (banjo came from Africa), it has major and minor keys (no blues key)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unlike jazz and Moravian, no brass or woodwind instruments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8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Bluegrass:</a:t>
            </a:r>
            <a:endParaRPr lang="en-US" altLang="en-US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came from old-time stringband music, but faster; instrumental solos, like jazz; close harmonies, like R&amp;B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no brass or woodwinds families; major, minor, and blues keys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9">
            <a:extLst>
              <a:ext uri="{FF2B5EF4-FFF2-40B4-BE49-F238E27FC236}">
                <a16:creationId xmlns:a16="http://schemas.microsoft.com/office/drawing/2014/main" id="{5DB25A0F-8F82-0FE7-6B7A-3439B6612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BE8098D5-13C9-DFB5-8C85-57717BEE8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Similarities and Differences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649518C6-84C9-4357-8BFF-7777FB421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Piedmont Blues:</a:t>
            </a:r>
            <a:endParaRPr lang="en-US" altLang="en-US" sz="20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features stringed instruments, as does old-time stringband and bluegrass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no woodwinds or brass families; blues scale; more syncopation than Moravian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0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Gospel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contains jazz and blues influences; blues scale often used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more syncopation than Moravian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sz="20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0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Rhythm and Blues:</a:t>
            </a:r>
            <a:endParaRPr lang="en-US" altLang="en-US" sz="20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similarities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has blues, African American gospel, and jazz influences; has close harmonies, like bluegrass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differences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unlike Moravian, has syncopation; unlike gospel has non-religious words </a:t>
            </a:r>
            <a:br>
              <a:rPr lang="en-US" altLang="en-US" sz="20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                                     </a:t>
            </a:r>
            <a:endParaRPr lang="en-US" altLang="en-US" sz="16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1B991E55-7EDC-878E-2CE9-C24DB0A76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AUDIENCE ETIQUETTE</a:t>
            </a:r>
            <a:b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(Optional Slide)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EF05789B-A4DD-222C-C5F8-664A5D3F63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show is an experience between the performers and you, the audience. </a:t>
            </a:r>
          </a:p>
          <a:p>
            <a:pPr marL="0" indent="0" algn="ctr"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Please follow these guidelines:</a:t>
            </a:r>
          </a:p>
          <a:p>
            <a:pPr marL="0" indent="0" algn="ctr"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 </a:t>
            </a:r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Sit straight with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arms and legs to yourself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Look ahead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at the performers. </a:t>
            </a: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 a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good listener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 Please,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 talking 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 your classmates during the show.</a:t>
            </a: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 the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end of each song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thank the performers by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clapping.</a:t>
            </a:r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When a performer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asks the audience a question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and you want to answer it, please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raise your hand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 polite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to your fellow students who perform onstage. </a:t>
            </a: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When a performer asks you to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sing along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or </a:t>
            </a: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clap to the music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please do! </a:t>
            </a: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C8ED8741-889B-48B9-5553-F1AEA3D13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Image Credits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ED9E90A-D25B-C0AE-7502-DCC291CB5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05800" cy="4876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Salem Band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2"/>
              </a:rPr>
              <a:t>www.northcarolinahistory.org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 Time Barn Dance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3"/>
              </a:rPr>
              <a:t>http://www.bigroast.com/wp-content/uploads/2010/07/hog-roast-balham-will-help-with-your-barn-dance.jpg</a:t>
            </a: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Tommy Jarrell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4"/>
              </a:rPr>
              <a:t>www.arts.endow.gov</a:t>
            </a: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Tobacco Warehouses downtown Winston-Salem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5"/>
              </a:rPr>
              <a:t>www.cityofws.org/.../CityOfWinston-SalemHistory</a:t>
            </a: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chemeClr val="fol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chemeClr val="folHlink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4350A4A0-47AD-4C25-C290-B6E1A0CB6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			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4000">
                <a:ea typeface="ＭＳ Ｐゴシック" panose="020B0600070205080204" pitchFamily="34" charset="-128"/>
              </a:rPr>
              <a:t>              </a:t>
            </a:r>
            <a:r>
              <a:rPr lang="en-US" altLang="en-US" sz="4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Image Credits</a:t>
            </a:r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(continued)</a:t>
            </a:r>
            <a:endParaRPr lang="en-US" altLang="en-US" sz="1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Blind Boy Fuller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solidFill>
                  <a:srgbClr val="3366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hlinkClick r:id="rId2"/>
              </a:rPr>
              <a:t>http://themusicsover.wordpress.com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 Time Barn Dance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3"/>
              </a:rPr>
              <a:t>greenerloudoun.wordpress.com/category/events</a:t>
            </a: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Tommy Jarrell, 1</a:t>
            </a:r>
            <a:r>
              <a:rPr lang="en-US" altLang="en-US" sz="24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photo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4"/>
              </a:rPr>
              <a:t>www.arts.endow.gov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Pythian Hall, Harding</a:t>
            </a:r>
            <a:r>
              <a:rPr lang="ja-JP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 Camel City Orchestra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Winston-Salem: A History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by Frank Tursi, pp.242-243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John Coltrane, 1</a:t>
            </a:r>
            <a:r>
              <a:rPr lang="en-US" altLang="en-US" sz="24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image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5"/>
              </a:rPr>
              <a:t>www.kalamu.com/.../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2D0487E4-ECB6-9FA2-F548-697EBAD0D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Image Credits 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(continued)</a:t>
            </a:r>
            <a:b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EF4E766D-D050-2EBC-3B00-7CC5F7EFE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486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400"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African American choir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2"/>
              </a:rPr>
              <a:t>www.gbmnews.com/.../Page1.html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Shirley Caesar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3"/>
              </a:rPr>
              <a:t>mog.com/music/Shirley_Caesar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Doc Watson, 1</a:t>
            </a:r>
            <a:r>
              <a:rPr lang="en-US" altLang="en-US" sz="2400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photo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4"/>
              </a:rPr>
              <a:t>www.davidholt.com/photos/doc_watson.html</a:t>
            </a: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 Royales record (left)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5"/>
              </a:rPr>
              <a:t>thehoundblog.blogspot.com/2009_05_01_archive.html</a:t>
            </a: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 Royales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  <a:hlinkClick r:id="rId6"/>
              </a:rPr>
              <a:t>www.gocontinental.com/cat/_f.htm</a:t>
            </a:r>
            <a:br>
              <a:rPr lang="en-US" altLang="en-US" sz="10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en-US" altLang="en-US" sz="10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Nina Simone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3C8C93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1963 March: commons.wikipedia.org</a:t>
            </a:r>
            <a:endParaRPr lang="en-US" altLang="en-U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3C8C93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http://www.gpbnews.org/post/black-music-voices-cultural-and-social-change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954BDCF-7C9F-F7A4-44ED-09C4F498A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CREDIT REQUEST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4D1D5CA1-EE05-1809-37DD-C49108257F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1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Give Us Credit!  </a:t>
            </a:r>
            <a:endParaRPr lang="en-US" altLang="en-US" sz="20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If you are a student, teacher, scholar, or other wishing to use this PDF power point </a:t>
            </a:r>
          </a:p>
          <a:p>
            <a:pPr marL="0" indent="0"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 noncommercial</a:t>
            </a:r>
            <a:r>
              <a:rPr lang="en-US" altLang="en-US" sz="1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purposes, please credit us by acknowledging the following:</a:t>
            </a:r>
          </a:p>
          <a:p>
            <a:pPr marL="0" indent="0">
              <a:buFontTx/>
              <a:buNone/>
            </a:pPr>
            <a:endParaRPr lang="en-US" altLang="en-US" sz="1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Organization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Carolina Music Ways</a:t>
            </a:r>
          </a:p>
          <a:p>
            <a:pPr marL="0" indent="0"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Title: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Music Class Power Point for </a:t>
            </a:r>
            <a:r>
              <a:rPr lang="en-US" altLang="en-US" sz="1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Carolina Live!—Our Musical History</a:t>
            </a:r>
            <a:endParaRPr lang="en-US" altLang="ja-JP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Web Address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As shown</a:t>
            </a:r>
          </a:p>
          <a:p>
            <a:pPr marL="0" indent="0">
              <a:buFontTx/>
              <a:buNone/>
            </a:pPr>
            <a:endParaRPr lang="en-US" altLang="en-US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 sz="18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Please Note</a:t>
            </a:r>
            <a:r>
              <a:rPr lang="en-US" altLang="en-US" sz="18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 not duplicate or download this PowerPoint or any images herein.</a:t>
            </a:r>
          </a:p>
          <a:p>
            <a:pPr marL="0" indent="0">
              <a:buFontTx/>
              <a:buNone/>
            </a:pPr>
            <a:endParaRPr lang="en-US" altLang="en-US" sz="1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r">
              <a:buFontTx/>
              <a:buNone/>
            </a:pPr>
            <a:endParaRPr lang="en-US" altLang="en-US" sz="1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r">
              <a:buFontTx/>
              <a:buNone/>
            </a:pPr>
            <a:endParaRPr lang="en-US" altLang="en-US" sz="1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r">
              <a:buFontTx/>
              <a:buNone/>
            </a:pPr>
            <a:endParaRPr lang="en-US" altLang="en-US" sz="1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r">
              <a:buFontTx/>
              <a:buNone/>
            </a:pPr>
            <a:endParaRPr lang="en-US" altLang="en-US" sz="1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r"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Class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Content Placeholder 2">
            <a:extLst>
              <a:ext uri="{FF2B5EF4-FFF2-40B4-BE49-F238E27FC236}">
                <a16:creationId xmlns:a16="http://schemas.microsoft.com/office/drawing/2014/main" id="{E26DF119-36B1-DC20-C07A-A3EB1FE60F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001000" cy="5257800"/>
          </a:xfrm>
        </p:spPr>
        <p:txBody>
          <a:bodyPr/>
          <a:lstStyle/>
          <a:p>
            <a:pPr marL="0" indent="0" algn="just">
              <a:buFontTx/>
              <a:buNone/>
            </a:pPr>
            <a:endParaRPr lang="en-US" altLang="en-US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just"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PowerPoint accompanies the Music Class unit that goes with the school show </a:t>
            </a:r>
            <a:r>
              <a:rPr lang="en-US" altLang="en-US" sz="1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Carolina Live!</a:t>
            </a:r>
            <a:r>
              <a:rPr lang="en-US" altLang="en-US" sz="1800">
                <a:ea typeface="ＭＳ Ｐゴシック" panose="020B0600070205080204" pitchFamily="34" charset="-128"/>
              </a:rPr>
              <a:t>—</a:t>
            </a:r>
            <a:r>
              <a:rPr lang="en-US" altLang="en-US" sz="1800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Our Musical History</a:t>
            </a: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 It was created by Elizabeth A. Carlson, Ed.M., Program Director for Carolina Music Ways. Carlson is an educator and author who focuses on North Carolina’s rich musical history.</a:t>
            </a:r>
          </a:p>
          <a:p>
            <a:pPr marL="0" indent="0" algn="just">
              <a:buFontTx/>
              <a:buNone/>
            </a:pPr>
            <a:endParaRPr lang="en-US" altLang="en-US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just"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Carolina Music Ways offers its standards-aligned curriculum to educators for free. Interdisciplinary lessons in music, language arts, and social studies increase students’ understanding of North Carolina’s history and musical treasures.</a:t>
            </a:r>
          </a:p>
          <a:p>
            <a:pPr marL="0" indent="0">
              <a:buFontTx/>
              <a:buNone/>
            </a:pPr>
            <a:endParaRPr lang="en-US" altLang="en-US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18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>
            <a:extLst>
              <a:ext uri="{FF2B5EF4-FFF2-40B4-BE49-F238E27FC236}">
                <a16:creationId xmlns:a16="http://schemas.microsoft.com/office/drawing/2014/main" id="{618A6567-5C53-6C8A-ED92-C98A1971D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55CB9ED6-5DBB-2964-B858-AC260C8E2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715000"/>
            <a:ext cx="8534400" cy="990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1700s in Salem, Moravians performed brass band music </a:t>
            </a:r>
            <a:b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 special events, like George Washington’s visit.</a:t>
            </a:r>
            <a:b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1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(painting by Werner Willis,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www.wernerwillisfineart.com)</a:t>
            </a:r>
            <a:r>
              <a:rPr lang="en-US" altLang="en-US" sz="1400">
                <a:solidFill>
                  <a:schemeClr val="tx1"/>
                </a:solidFill>
                <a:latin typeface="Blackadder ITC" pitchFamily="82" charset="77"/>
                <a:ea typeface="ＭＳ Ｐゴシック" panose="020B0600070205080204" pitchFamily="34" charset="-128"/>
              </a:rPr>
              <a:t>     </a:t>
            </a:r>
            <a:r>
              <a:rPr lang="en-US" altLang="en-US" sz="1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(Song 1)</a:t>
            </a:r>
            <a:endParaRPr lang="en-US" altLang="en-US" sz="4000">
              <a:latin typeface="Blackadder ITC" pitchFamily="82" charset="77"/>
              <a:ea typeface="ＭＳ Ｐゴシック" panose="020B0600070205080204" pitchFamily="34" charset="-128"/>
            </a:endParaRPr>
          </a:p>
        </p:txBody>
      </p:sp>
      <p:pic>
        <p:nvPicPr>
          <p:cNvPr id="20482" name="Picture 3" descr="Salem, 1700's">
            <a:extLst>
              <a:ext uri="{FF2B5EF4-FFF2-40B4-BE49-F238E27FC236}">
                <a16:creationId xmlns:a16="http://schemas.microsoft.com/office/drawing/2014/main" id="{C9AAD473-C297-2075-3F43-CF8B55FAC0D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4864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alem band">
            <a:extLst>
              <a:ext uri="{FF2B5EF4-FFF2-40B4-BE49-F238E27FC236}">
                <a16:creationId xmlns:a16="http://schemas.microsoft.com/office/drawing/2014/main" id="{7ADA70E1-C0B9-1243-EF41-4DA0B3BBE236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3" y="0"/>
            <a:ext cx="8434387" cy="5638800"/>
          </a:xfrm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7CE5919B-65D2-B5A7-9048-BC22ACA16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3246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692155B8-0FEA-BD95-DF4A-B6FC388B4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5151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Famous North Carolina Band</a:t>
            </a:r>
            <a:r>
              <a:rPr lang="en-US" altLang="en-US" sz="2800"/>
              <a:t>: </a:t>
            </a:r>
            <a:r>
              <a:rPr lang="en-US" altLang="en-US" sz="2800" b="1">
                <a:latin typeface="Times New Roman" panose="02020603050405020304" pitchFamily="18" charset="0"/>
              </a:rPr>
              <a:t>The Salem Band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Times New Roman" panose="02020603050405020304" pitchFamily="18" charset="0"/>
              </a:rPr>
              <a:t>(1771-Today)   </a:t>
            </a:r>
            <a:r>
              <a:rPr lang="en-US" altLang="en-US" sz="1600" b="1">
                <a:latin typeface="Times New Roman" panose="02020603050405020304" pitchFamily="18" charset="0"/>
              </a:rPr>
              <a:t>(Song 1)</a:t>
            </a:r>
            <a:endParaRPr lang="en-US" altLang="en-US" sz="16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3">
            <a:extLst>
              <a:ext uri="{FF2B5EF4-FFF2-40B4-BE49-F238E27FC236}">
                <a16:creationId xmlns:a16="http://schemas.microsoft.com/office/drawing/2014/main" id="{D58BF571-6627-7ABE-B3D2-003A53D0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Music Style: </a:t>
            </a:r>
            <a:r>
              <a:rPr lang="en-US" altLang="en-US" sz="3200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Moravian brass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Instruments Typically Used: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4" eaLnBrk="1" hangingPunct="1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brass instruments, </a:t>
            </a: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such as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4" eaLnBrk="1" hangingPunct="1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trombones, trumpets, tubas</a:t>
            </a: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Song: 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 Freuden Zart</a:t>
            </a:r>
            <a:r>
              <a:rPr lang="ja-JP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32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4" eaLnBrk="1" hangingPunct="1"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Performed by: </a:t>
            </a:r>
            <a:r>
              <a:rPr lang="en-US" altLang="en-US" sz="32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Gianinni Brass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22530" name="Text Box 4">
            <a:extLst>
              <a:ext uri="{FF2B5EF4-FFF2-40B4-BE49-F238E27FC236}">
                <a16:creationId xmlns:a16="http://schemas.microsoft.com/office/drawing/2014/main" id="{DB8359A0-A8A3-A46C-8472-3E2D6724F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72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9ACC281B-55EF-AA93-6127-293538BEF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259513"/>
            <a:ext cx="4829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(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</a:rPr>
              <a:t>Song 1</a:t>
            </a:r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  <a:hlinkClick r:id="rId2"/>
              </a:rPr>
              <a:t>: </a:t>
            </a:r>
            <a:r>
              <a:rPr lang="en-US" altLang="en-US" sz="1400" u="sng">
                <a:solidFill>
                  <a:srgbClr val="FF0000"/>
                </a:solidFill>
                <a:hlinkClick r:id="rId2"/>
              </a:rPr>
              <a:t>https://www.youtube.com/watch?v=EbP1cTcc8uY</a:t>
            </a:r>
            <a:r>
              <a:rPr lang="en-US" altLang="en-US" sz="1400" u="sng">
                <a:solidFill>
                  <a:srgbClr val="FF0000"/>
                </a:solidFill>
              </a:rPr>
              <a:t>)</a:t>
            </a: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barn dance">
            <a:extLst>
              <a:ext uri="{FF2B5EF4-FFF2-40B4-BE49-F238E27FC236}">
                <a16:creationId xmlns:a16="http://schemas.microsoft.com/office/drawing/2014/main" id="{42F59669-AEEE-8961-9BAD-B6213C3558F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3"/>
          <a:stretch>
            <a:fillRect/>
          </a:stretch>
        </p:blipFill>
        <p:spPr>
          <a:xfrm>
            <a:off x="152400" y="0"/>
            <a:ext cx="8839200" cy="5364163"/>
          </a:xfrm>
        </p:spPr>
      </p:pic>
      <p:sp>
        <p:nvSpPr>
          <p:cNvPr id="23554" name="Text Box 4">
            <a:extLst>
              <a:ext uri="{FF2B5EF4-FFF2-40B4-BE49-F238E27FC236}">
                <a16:creationId xmlns:a16="http://schemas.microsoft.com/office/drawing/2014/main" id="{FB9E7FDC-4C46-3803-807F-297D2A91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86400"/>
            <a:ext cx="8763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Old-time music has its roots in colonial days. Beginning in  the 1700s, many North Carolinians loved to dance to it.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                                                                                         (Song 2)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ommy Jarrell">
            <a:extLst>
              <a:ext uri="{FF2B5EF4-FFF2-40B4-BE49-F238E27FC236}">
                <a16:creationId xmlns:a16="http://schemas.microsoft.com/office/drawing/2014/main" id="{A850F3F9-DBBD-246C-95E0-92DF2269A3B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2"/>
          <a:stretch>
            <a:fillRect/>
          </a:stretch>
        </p:blipFill>
        <p:spPr>
          <a:xfrm>
            <a:off x="0" y="0"/>
            <a:ext cx="6591300" cy="7010400"/>
          </a:xfrm>
        </p:spPr>
      </p:pic>
      <p:sp>
        <p:nvSpPr>
          <p:cNvPr id="24578" name="Text Box 3">
            <a:extLst>
              <a:ext uri="{FF2B5EF4-FFF2-40B4-BE49-F238E27FC236}">
                <a16:creationId xmlns:a16="http://schemas.microsoft.com/office/drawing/2014/main" id="{CCFC737D-8DB3-0466-5BAF-CA1B583BD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95400"/>
            <a:ext cx="2667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Famous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North Carolina Musician:</a:t>
            </a:r>
            <a:br>
              <a:rPr lang="en-US" altLang="en-US" sz="2800">
                <a:latin typeface="Times New Roman" panose="02020603050405020304" pitchFamily="18" charset="0"/>
              </a:rPr>
            </a:br>
            <a:r>
              <a:rPr lang="en-US" altLang="en-US" sz="4800">
                <a:latin typeface="Times New Roman" panose="02020603050405020304" pitchFamily="18" charset="0"/>
              </a:rPr>
              <a:t>Tommy Jarrell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(1901–1985)</a:t>
            </a:r>
          </a:p>
        </p:txBody>
      </p:sp>
      <p:sp>
        <p:nvSpPr>
          <p:cNvPr id="24579" name="Text Box 4">
            <a:extLst>
              <a:ext uri="{FF2B5EF4-FFF2-40B4-BE49-F238E27FC236}">
                <a16:creationId xmlns:a16="http://schemas.microsoft.com/office/drawing/2014/main" id="{498451D4-35CC-A8FD-9081-9E7A030DB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172200"/>
            <a:ext cx="1290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(Song 2)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1662</Words>
  <Application>Microsoft Macintosh PowerPoint</Application>
  <PresentationFormat>On-screen Show (4:3)</PresentationFormat>
  <Paragraphs>238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ＭＳ Ｐゴシック</vt:lpstr>
      <vt:lpstr>Calibri</vt:lpstr>
      <vt:lpstr>Times New Roman</vt:lpstr>
      <vt:lpstr>Blackadder ITC</vt:lpstr>
      <vt:lpstr>Segoe Script</vt:lpstr>
      <vt:lpstr>Default Design</vt:lpstr>
      <vt:lpstr>  For more information, visit www.carolinamusicways.org.  </vt:lpstr>
      <vt:lpstr>PowerPoint Presentation</vt:lpstr>
      <vt:lpstr>PowerPoint Presentation</vt:lpstr>
      <vt:lpstr>PowerPoint Presentation</vt:lpstr>
      <vt:lpstr>In the late 1700s in Salem, Moravians performed brass band music  for special events, like George Washington’s visit.  (painting by Werner Willis, www.wernerwillisfineart.com)     (Song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Similarities and Differences</vt:lpstr>
      <vt:lpstr>Similarities and Differences</vt:lpstr>
      <vt:lpstr>AUDIENCE ETIQUETTE (Optional Slide)</vt:lpstr>
      <vt:lpstr>Image Credits</vt:lpstr>
      <vt:lpstr>PowerPoint Presentation</vt:lpstr>
      <vt:lpstr>Image Credits (continued) </vt:lpstr>
      <vt:lpstr>CREDIT REQUEST</vt:lpstr>
      <vt:lpstr>PowerPoint Presentation</vt:lpstr>
    </vt:vector>
  </TitlesOfParts>
  <Company>Carolina Music Ways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eecarlson</dc:creator>
  <cp:lastModifiedBy>Elizabeth Carlson</cp:lastModifiedBy>
  <cp:revision>168</cp:revision>
  <dcterms:created xsi:type="dcterms:W3CDTF">2009-12-27T19:27:52Z</dcterms:created>
  <dcterms:modified xsi:type="dcterms:W3CDTF">2024-01-30T18:26:28Z</dcterms:modified>
</cp:coreProperties>
</file>